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63" r:id="rId4"/>
    <p:sldId id="264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2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0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4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2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3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1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9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03674-1CB6-4B19-936A-9B51B508890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2456-BD9F-4516-9789-6E84F25F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DC605-910A-4DDC-963F-45A5BAEDD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590"/>
            <a:ext cx="9144000" cy="2387600"/>
          </a:xfrm>
        </p:spPr>
        <p:txBody>
          <a:bodyPr/>
          <a:lstStyle/>
          <a:p>
            <a:r>
              <a:rPr lang="th-TH" b="1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การจำแนกงบประมาณหมวดรายจ่าย</a:t>
            </a:r>
            <a:br>
              <a:rPr lang="th-TH" b="1" dirty="0">
                <a:latin typeface="TH SarabunENG" panose="020B0500040200020003" pitchFamily="34" charset="-34"/>
                <a:cs typeface="TH SarabunENG" panose="020B0500040200020003" pitchFamily="34" charset="-34"/>
              </a:rPr>
            </a:br>
            <a:r>
              <a:rPr lang="th-TH" b="1" dirty="0">
                <a:latin typeface="TH SarabunENG" panose="020B0500040200020003" pitchFamily="34" charset="-34"/>
                <a:cs typeface="TH SarabunENG" panose="020B0500040200020003" pitchFamily="34" charset="-34"/>
              </a:rPr>
              <a:t>ใน </a:t>
            </a:r>
            <a:r>
              <a:rPr lang="en-US" b="1" dirty="0">
                <a:latin typeface="TH SarabunENG" panose="020B0500040200020003" pitchFamily="34" charset="-34"/>
                <a:cs typeface="TH SarabunENG" panose="020B0500040200020003" pitchFamily="34" charset="-34"/>
              </a:rPr>
              <a:t>Smart Office</a:t>
            </a:r>
          </a:p>
        </p:txBody>
      </p:sp>
      <p:pic>
        <p:nvPicPr>
          <p:cNvPr id="5" name="Picture 4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778EEB22-A820-D34D-C6E7-D6982A4007D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" y="142613"/>
            <a:ext cx="1449047" cy="120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1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F23E72-0545-1570-C884-69EC5B5AC680}"/>
              </a:ext>
            </a:extLst>
          </p:cNvPr>
          <p:cNvSpPr/>
          <p:nvPr/>
        </p:nvSpPr>
        <p:spPr>
          <a:xfrm>
            <a:off x="0" y="-1"/>
            <a:ext cx="12192000" cy="81915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C16656-FF57-0E7E-67B5-1C081E9021D0}"/>
              </a:ext>
            </a:extLst>
          </p:cNvPr>
          <p:cNvSpPr txBox="1">
            <a:spLocks/>
          </p:cNvSpPr>
          <p:nvPr/>
        </p:nvSpPr>
        <p:spPr>
          <a:xfrm>
            <a:off x="720753" y="8695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การจำแนกงบประมาณหมวดรายจ่าย</a:t>
            </a:r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  <p:pic>
        <p:nvPicPr>
          <p:cNvPr id="9" name="Picture 8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7750BDE8-AFDD-03ED-A2BE-982E00239D2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" y="142613"/>
            <a:ext cx="1449047" cy="12080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3F9309-1280-0372-D58F-2314F38613E5}"/>
              </a:ext>
            </a:extLst>
          </p:cNvPr>
          <p:cNvSpPr txBox="1"/>
          <p:nvPr/>
        </p:nvSpPr>
        <p:spPr>
          <a:xfrm>
            <a:off x="3473478" y="2353863"/>
            <a:ext cx="776287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</a:t>
            </a:r>
            <a:r>
              <a:rPr lang="th-TH" sz="2800" b="0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แนกออกได้เป็น 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800" b="0" i="0" u="none" strike="noStrike" baseline="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0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 ได้แก่ </a:t>
            </a:r>
            <a:endParaRPr lang="th-TH" sz="2800" b="0" i="0" u="none" strike="noStrike" baseline="0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5350" indent="-360363">
              <a:buFont typeface="+mj-lt"/>
              <a:buAutoNum type="arabicParenR"/>
            </a:pPr>
            <a:r>
              <a:rPr lang="th-TH" sz="2800" b="0" i="0" u="none" strike="noStrike" baseline="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</a:t>
            </a:r>
            <a:r>
              <a:rPr lang="th-TH" sz="2800" b="0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 </a:t>
            </a:r>
            <a:endParaRPr lang="en-US" sz="2800" b="0" i="0" u="none" strike="noStrike" baseline="0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5350" indent="-360363">
              <a:buFont typeface="+mj-lt"/>
              <a:buAutoNum type="arabicParenR"/>
            </a:pPr>
            <a:r>
              <a:rPr lang="th-TH" sz="2800" b="0" i="0" u="none" strike="noStrike" baseline="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งบด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800" b="0" i="0" u="none" strike="noStrike" baseline="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เนินงาน </a:t>
            </a:r>
          </a:p>
          <a:p>
            <a:pPr marL="895350" indent="-360363">
              <a:buFont typeface="+mj-lt"/>
              <a:buAutoNum type="arabicParenR"/>
            </a:pPr>
            <a:r>
              <a:rPr lang="th-TH" sz="2800" b="0" i="0" u="none" strike="noStrike" baseline="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</a:t>
            </a:r>
            <a:r>
              <a:rPr lang="th-TH" sz="2800" b="0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ลงทุน </a:t>
            </a:r>
            <a:endParaRPr lang="th-TH" sz="2800" b="0" i="0" u="none" strike="noStrike" baseline="0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5350" indent="-360363">
              <a:buFont typeface="+mj-lt"/>
              <a:buAutoNum type="arabicParenR"/>
            </a:pPr>
            <a:r>
              <a:rPr lang="th-TH" sz="2800" b="0" i="0" u="none" strike="noStrike" baseline="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</a:t>
            </a:r>
            <a:r>
              <a:rPr lang="th-TH" sz="2800" b="0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เงินอุดหนุน </a:t>
            </a:r>
            <a:endParaRPr lang="th-TH" sz="2800" b="0" i="0" u="none" strike="noStrike" baseline="0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5350" indent="-360363">
              <a:buFont typeface="+mj-lt"/>
              <a:buAutoNum type="arabicParenR"/>
            </a:pPr>
            <a:r>
              <a:rPr lang="th-TH" sz="2800" b="0" i="0" u="none" strike="noStrike" baseline="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</a:t>
            </a:r>
            <a:r>
              <a:rPr lang="th-TH" sz="2800" b="0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รายจ่ายอื่น 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006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899B487-D8FE-86C2-3C72-1D291ED3F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51"/>
          <a:stretch/>
        </p:blipFill>
        <p:spPr>
          <a:xfrm>
            <a:off x="0" y="0"/>
            <a:ext cx="13125480" cy="6400800"/>
          </a:xfrm>
          <a:prstGeom prst="rect">
            <a:avLst/>
          </a:prstGeom>
        </p:spPr>
      </p:pic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EDDC564-E404-822A-EFF9-E21E7D9404B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549" y="5805183"/>
            <a:ext cx="1141451" cy="9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2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F23E72-0545-1570-C884-69EC5B5AC680}"/>
              </a:ext>
            </a:extLst>
          </p:cNvPr>
          <p:cNvSpPr/>
          <p:nvPr/>
        </p:nvSpPr>
        <p:spPr>
          <a:xfrm>
            <a:off x="0" y="-1"/>
            <a:ext cx="12192000" cy="6477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EDDC564-E404-822A-EFF9-E21E7D9404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549" y="5805183"/>
            <a:ext cx="1141451" cy="951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43F96-0CFD-3D58-8E4F-141915701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66" y="104774"/>
            <a:ext cx="1171575" cy="438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A99C4B-ED08-44C0-62A6-EEE81CE1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29" y="2035711"/>
            <a:ext cx="6603971" cy="1325563"/>
          </a:xfrm>
        </p:spPr>
        <p:txBody>
          <a:bodyPr>
            <a:normAutofit/>
          </a:bodyPr>
          <a:lstStyle/>
          <a:p>
            <a:r>
              <a:rPr lang="th-TH" sz="2800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งานแผน – เขียนโครงการประจำ - เพิ่มโครงการ</a:t>
            </a:r>
            <a:endParaRPr lang="en-US" sz="2800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C9FC108-1AC7-3392-A41C-B806C33EF694}"/>
              </a:ext>
            </a:extLst>
          </p:cNvPr>
          <p:cNvSpPr txBox="1">
            <a:spLocks/>
          </p:cNvSpPr>
          <p:nvPr/>
        </p:nvSpPr>
        <p:spPr>
          <a:xfrm>
            <a:off x="3454429" y="2942423"/>
            <a:ext cx="6603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งานแผน – เขียนโครงการต่อเนื่อง - สร้าง</a:t>
            </a:r>
            <a:endParaRPr lang="en-US" sz="2800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7DEFDFA-A83E-FAFD-4A75-0D5D806EB081}"/>
              </a:ext>
            </a:extLst>
          </p:cNvPr>
          <p:cNvSpPr txBox="1">
            <a:spLocks/>
          </p:cNvSpPr>
          <p:nvPr/>
        </p:nvSpPr>
        <p:spPr>
          <a:xfrm>
            <a:off x="3454429" y="3849135"/>
            <a:ext cx="6603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งานแผน – เขียนโครงการใหม่ - เพิ่มโครงการ</a:t>
            </a:r>
            <a:endParaRPr lang="en-US" sz="2800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C16656-FF57-0E7E-67B5-1C081E9021D0}"/>
              </a:ext>
            </a:extLst>
          </p:cNvPr>
          <p:cNvSpPr txBox="1">
            <a:spLocks/>
          </p:cNvSpPr>
          <p:nvPr/>
        </p:nvSpPr>
        <p:spPr>
          <a:xfrm>
            <a:off x="720753" y="7101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ประเภทโครงการ</a:t>
            </a:r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826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F23E72-0545-1570-C884-69EC5B5AC680}"/>
              </a:ext>
            </a:extLst>
          </p:cNvPr>
          <p:cNvSpPr/>
          <p:nvPr/>
        </p:nvSpPr>
        <p:spPr>
          <a:xfrm>
            <a:off x="0" y="-1"/>
            <a:ext cx="12192000" cy="6477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EDDC564-E404-822A-EFF9-E21E7D9404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549" y="5805183"/>
            <a:ext cx="1141451" cy="951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43F96-0CFD-3D58-8E4F-141915701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66" y="104774"/>
            <a:ext cx="1171575" cy="4381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1C16656-FF57-0E7E-67B5-1C081E9021D0}"/>
              </a:ext>
            </a:extLst>
          </p:cNvPr>
          <p:cNvSpPr txBox="1">
            <a:spLocks/>
          </p:cNvSpPr>
          <p:nvPr/>
        </p:nvSpPr>
        <p:spPr>
          <a:xfrm>
            <a:off x="720753" y="7101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 smtClean="0">
                <a:latin typeface="TH SarabunENG" panose="020B0500040200020003" pitchFamily="34" charset="-34"/>
                <a:cs typeface="TH SarabunENG" panose="020B0500040200020003" pitchFamily="34" charset="-34"/>
              </a:rPr>
              <a:t>หมวดรายจ่ายในระบบ </a:t>
            </a:r>
            <a:r>
              <a:rPr lang="en-US" b="1" dirty="0" smtClean="0">
                <a:latin typeface="TH SarabunENG" panose="020B0500040200020003" pitchFamily="34" charset="-34"/>
                <a:cs typeface="TH SarabunENG" panose="020B0500040200020003" pitchFamily="34" charset="-34"/>
              </a:rPr>
              <a:t>Smart Office</a:t>
            </a:r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922E4A3-5004-D0C1-D02C-B9CC508C5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7946" y="1929637"/>
            <a:ext cx="7381875" cy="4351338"/>
          </a:xfrm>
        </p:spPr>
        <p:txBody>
          <a:bodyPr>
            <a:normAutofit/>
          </a:bodyPr>
          <a:lstStyle/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เงินเดือน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Employment - EP) 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EP001-EP004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ค่าตอบแทน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Emolument - EM)   EM001-EM058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ใช้สอย (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Expense - EX)    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EX001-EX047</a:t>
            </a:r>
            <a:endParaRPr lang="th-TH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  <a:r>
              <a:rPr lang="th-TH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 (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Material - MA)  </a:t>
            </a:r>
            <a:r>
              <a:rPr lang="en-US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MA001-MA026</a:t>
            </a:r>
            <a:endParaRPr lang="th-TH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สาธารณูปโภค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Utility - UT)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UT001-UT013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กระบวนวิชาใน (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Education - ED) 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ED001-ED011</a:t>
            </a:r>
            <a:endParaRPr lang="th-TH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งบ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พัฒนาบุคลากร (เฉพาะของ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HR)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HR001-HR005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</a:t>
            </a:r>
            <a:r>
              <a:rPr lang="th-TH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ครุภัณฑ์และเงินลงทุน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FA001-license</a:t>
            </a:r>
          </a:p>
        </p:txBody>
      </p:sp>
    </p:spTree>
    <p:extLst>
      <p:ext uri="{BB962C8B-B14F-4D97-AF65-F5344CB8AC3E}">
        <p14:creationId xmlns:p14="http://schemas.microsoft.com/office/powerpoint/2010/main" val="193276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F23E72-0545-1570-C884-69EC5B5AC680}"/>
              </a:ext>
            </a:extLst>
          </p:cNvPr>
          <p:cNvSpPr/>
          <p:nvPr/>
        </p:nvSpPr>
        <p:spPr>
          <a:xfrm>
            <a:off x="0" y="-1"/>
            <a:ext cx="12192000" cy="6477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EDDC564-E404-822A-EFF9-E21E7D9404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549" y="5805183"/>
            <a:ext cx="1141451" cy="951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43F96-0CFD-3D58-8E4F-141915701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66" y="104774"/>
            <a:ext cx="1171575" cy="4381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1C16656-FF57-0E7E-67B5-1C081E9021D0}"/>
              </a:ext>
            </a:extLst>
          </p:cNvPr>
          <p:cNvSpPr txBox="1">
            <a:spLocks/>
          </p:cNvSpPr>
          <p:nvPr/>
        </p:nvSpPr>
        <p:spPr>
          <a:xfrm>
            <a:off x="720753" y="710148"/>
            <a:ext cx="10515600" cy="1280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th-TH" sz="4400" b="1" u="sng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ค่าใช้จ่ายที่ต้องจัดซื้อจัดจ้าง ( </a:t>
            </a:r>
            <a:r>
              <a:rPr lang="en-US" sz="4400" b="1" u="sng" dirty="0">
                <a:latin typeface="TH SarabunENG" panose="020B0500040200020003" pitchFamily="34" charset="-34"/>
                <a:cs typeface="TH SarabunENG" panose="020B0500040200020003" pitchFamily="34" charset="-34"/>
              </a:rPr>
              <a:t>MA </a:t>
            </a:r>
            <a:r>
              <a:rPr lang="th-TH" sz="4400" b="1" u="sng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ทุกหมวด </a:t>
            </a:r>
            <a:r>
              <a:rPr lang="en-US" sz="4400" b="1" u="sng" dirty="0">
                <a:latin typeface="TH SarabunENG" panose="020B0500040200020003" pitchFamily="34" charset="-34"/>
                <a:cs typeface="TH SarabunENG" panose="020B0500040200020003" pitchFamily="34" charset="-34"/>
              </a:rPr>
              <a:t>FA </a:t>
            </a:r>
            <a:r>
              <a:rPr lang="th-TH" sz="4400" b="1" u="sng" dirty="0">
                <a:latin typeface="TH SarabunENG" panose="020B0500040200020003" pitchFamily="34" charset="-34"/>
                <a:cs typeface="TH SarabunENG" panose="020B0500040200020003" pitchFamily="34" charset="-34"/>
              </a:rPr>
              <a:t>ทุกหมวด)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452E99-076E-0349-8448-9C9AE286B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400" y="1743076"/>
            <a:ext cx="7705725" cy="50136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ED006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ค่าเอกสารประกอบการเรียนการสอน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ED007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ค่าวัสดุของวิชา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ED008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ค่าครุภัณฑ์ของวิชา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EX001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ค่าจ้างเหมายานพาหนะ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EX006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ค่าเช่าสถานที่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EX016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ค่าของที่ระลึก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EX018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ค่าจ้างเหมาบริการ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EX026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ค่าพวงหรีด (กรณีผู้บริหาร มช.)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EX028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ค่าซ่อมแซมทั่วไปภายในวิทยาลัยฯ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EX029	</a:t>
            </a:r>
            <a:r>
              <a:rPr lang="th-TH" strike="sngStrike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ค่าสนับสนุนเงินรางวัล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และของรางวัล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EX030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ค่าบำรุงรักษา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UPS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ของห้อง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center 	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EX034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ค่าเช่าเครื่องถ่ายเอกสาร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EX047	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ค่าใช้สอย (เข้า พรบ.จัดจ้าง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  <a:p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  <a:p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  <a:p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7B954C-F95F-ED04-6C46-06D5529B5BBA}"/>
              </a:ext>
            </a:extLst>
          </p:cNvPr>
          <p:cNvSpPr txBox="1"/>
          <p:nvPr/>
        </p:nvSpPr>
        <p:spPr>
          <a:xfrm>
            <a:off x="214312" y="1803821"/>
            <a:ext cx="290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EX009-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ค่าอาหารว่างและเครื่องดื่ม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EX046-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ค่าใช้สอยอื่นๆ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(ใช้บ่อย)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87" y="6280975"/>
            <a:ext cx="493870" cy="29311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329709" y="1715708"/>
            <a:ext cx="4664363" cy="1092488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90982" y="2896309"/>
            <a:ext cx="5541818" cy="377234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0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F23E72-0545-1570-C884-69EC5B5AC680}"/>
              </a:ext>
            </a:extLst>
          </p:cNvPr>
          <p:cNvSpPr/>
          <p:nvPr/>
        </p:nvSpPr>
        <p:spPr>
          <a:xfrm>
            <a:off x="0" y="-1"/>
            <a:ext cx="12192000" cy="6477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EDDC564-E404-822A-EFF9-E21E7D9404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549" y="5805183"/>
            <a:ext cx="1141451" cy="951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43F96-0CFD-3D58-8E4F-141915701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66" y="104774"/>
            <a:ext cx="1171575" cy="4381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4DDCD26-9F56-CAC0-2989-0CE3B54C25C8}"/>
              </a:ext>
            </a:extLst>
          </p:cNvPr>
          <p:cNvSpPr/>
          <p:nvPr/>
        </p:nvSpPr>
        <p:spPr>
          <a:xfrm>
            <a:off x="4241160" y="20335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/>
              <a:t>งบประมาณกองทุน : 7,000.00</a:t>
            </a:r>
          </a:p>
          <a:p>
            <a:r>
              <a:rPr lang="th-TH" dirty="0">
                <a:solidFill>
                  <a:srgbClr val="FF0000"/>
                </a:solidFill>
              </a:rPr>
              <a:t>เหลืองบที่ใช้ได้ทั้งหมดอีก 0.00 บาท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A46F86E-215A-7726-F428-FD08BD810E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1160" y="2970214"/>
            <a:ext cx="3171825" cy="320992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81879EB-7873-C93A-7384-2BCD8C1CE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3" y="677861"/>
            <a:ext cx="10515600" cy="1325563"/>
          </a:xfrm>
        </p:spPr>
        <p:txBody>
          <a:bodyPr/>
          <a:lstStyle/>
          <a:p>
            <a:pPr algn="ctr"/>
            <a:r>
              <a:rPr lang="th-TH" b="1" dirty="0">
                <a:latin typeface="TH SarabunENG" panose="020B0500040200020003" pitchFamily="34" charset="-34"/>
                <a:cs typeface="TH SarabunENG" panose="020B0500040200020003" pitchFamily="34" charset="-34"/>
              </a:rPr>
              <a:t>เครื่องมือในการเขียนโครงการ</a:t>
            </a:r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794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F23E72-0545-1570-C884-69EC5B5AC680}"/>
              </a:ext>
            </a:extLst>
          </p:cNvPr>
          <p:cNvSpPr/>
          <p:nvPr/>
        </p:nvSpPr>
        <p:spPr>
          <a:xfrm>
            <a:off x="0" y="-1"/>
            <a:ext cx="12192000" cy="6477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EDDC564-E404-822A-EFF9-E21E7D9404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549" y="5805183"/>
            <a:ext cx="1141451" cy="951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43F96-0CFD-3D58-8E4F-141915701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66" y="104774"/>
            <a:ext cx="1171575" cy="43815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81879EB-7873-C93A-7384-2BCD8C1CE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3" y="677861"/>
            <a:ext cx="10515600" cy="1325563"/>
          </a:xfrm>
        </p:spPr>
        <p:txBody>
          <a:bodyPr/>
          <a:lstStyle/>
          <a:p>
            <a:pPr algn="ctr"/>
            <a:r>
              <a:rPr lang="th-TH" b="1" dirty="0">
                <a:latin typeface="TH SarabunENG" panose="020B0500040200020003" pitchFamily="34" charset="-34"/>
                <a:cs typeface="TH SarabunENG" panose="020B0500040200020003" pitchFamily="34" charset="-34"/>
              </a:rPr>
              <a:t>เครื่องมือในการเขียนโครงการ (ต่อ)</a:t>
            </a:r>
            <a:endParaRPr lang="en-US" dirty="0">
              <a:latin typeface="TH SarabunENG" panose="020B0500040200020003" pitchFamily="34" charset="-34"/>
              <a:cs typeface="TH SarabunENG" panose="020B0500040200020003" pitchFamily="34" charset="-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A8F44A-7115-4C6F-B368-AC170B1F0D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928326"/>
            <a:ext cx="12192000" cy="300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54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125</TotalTime>
  <Words>171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Cordia New</vt:lpstr>
      <vt:lpstr>TH SarabunENG</vt:lpstr>
      <vt:lpstr>TH SarabunPSK</vt:lpstr>
      <vt:lpstr>Wingdings</vt:lpstr>
      <vt:lpstr>Office Theme</vt:lpstr>
      <vt:lpstr>การจำแนกงบประมาณหมวดรายจ่าย ใน Smart Office</vt:lpstr>
      <vt:lpstr>PowerPoint Presentation</vt:lpstr>
      <vt:lpstr>PowerPoint Presentation</vt:lpstr>
      <vt:lpstr>งานแผน – เขียนโครงการประจำ - เพิ่มโครงการ</vt:lpstr>
      <vt:lpstr>PowerPoint Presentation</vt:lpstr>
      <vt:lpstr>PowerPoint Presentation</vt:lpstr>
      <vt:lpstr>เครื่องมือในการเขียนโครงการ</vt:lpstr>
      <vt:lpstr>เครื่องมือในการเขียนโครงการ (ต่อ)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CAMT</dc:creator>
  <cp:lastModifiedBy>JONGLAK SOMRANG</cp:lastModifiedBy>
  <cp:revision>14</cp:revision>
  <dcterms:created xsi:type="dcterms:W3CDTF">2023-08-21T08:13:04Z</dcterms:created>
  <dcterms:modified xsi:type="dcterms:W3CDTF">2023-08-23T06:37:49Z</dcterms:modified>
</cp:coreProperties>
</file>